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T Sans Narrow"/>
      <p:regular r:id="rId43"/>
      <p:bold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iR587lPMZzTqwoWsf3NDmcUeFN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TSansNarrow-bold.fntdata"/><Relationship Id="rId43" Type="http://schemas.openxmlformats.org/officeDocument/2006/relationships/font" Target="fonts/PTSansNarrow-regular.fntdata"/><Relationship Id="rId46" Type="http://schemas.openxmlformats.org/officeDocument/2006/relationships/font" Target="fonts/OpenSans-bold.fntdata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Italic.fntdata"/><Relationship Id="rId47" Type="http://schemas.openxmlformats.org/officeDocument/2006/relationships/font" Target="fonts/OpenSans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wishmithasmendis/from-rdbms-to-key-value-store-data-modeling-techniques-a2874906bc46" TargetMode="External"/><Relationship Id="rId3" Type="http://schemas.openxmlformats.org/officeDocument/2006/relationships/hyperlink" Target="https://techannotation.wordpress.com/2018/02/15/data-model-in-redis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wishmithasmendis/from-rdbms-to-key-value-store-data-modeling-techniques-a2874906bc46" TargetMode="External"/><Relationship Id="rId3" Type="http://schemas.openxmlformats.org/officeDocument/2006/relationships/hyperlink" Target="https://aws.amazon.com/nosql/key-value/" TargetMode="External"/><Relationship Id="rId4" Type="http://schemas.openxmlformats.org/officeDocument/2006/relationships/hyperlink" Target="https://techannotation.wordpress.com/2018/02/15/data-model-in-redis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Daron-Acemoglu/e/B001H6IPC6?ref=sr_ntt_srch_lnk_2&amp;qid=1578988865&amp;sr=1-2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Daron-Acemoglu/e/B001H6IPC6?ref=sr_ntt_srch_lnk_2&amp;qid=1578988865&amp;sr=1-2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oltdb.com/blog/2015/10/22/disambiguating-acid-cap/" TargetMode="External"/><Relationship Id="rId3" Type="http://schemas.openxmlformats.org/officeDocument/2006/relationships/hyperlink" Target="https://www.google.com/url?sa=i&amp;source=images&amp;cd=&amp;ved=2ahUKEwjusaPI9oLnAhXTvZ4KHXu_AtAQjRx6BAgBEAQ&amp;url=https%3A%2F%2Fwww.researchgate.net%2Ffigure%2FThe-CAP-Theorem-Many-of-the-NOSQL-databases-have-loosened-up-the-requirements-on_fig5_324922396&amp;psig=AOvVaw3PtO9dKM2ILB0yoG6xB4Q2&amp;ust=1579085536135602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Patterns and clauses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SELECT count(cyclist_name) FROM Cycling WHERE country= “Belgium”;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SELECT sum(flag) FROM Cycling WHERE country= “Belgium”;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https://medium.com/@wishmithasmendis/from-rdbms-to-key-value-store-data-modeling-techniques-a2874906bc46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https://techannotation.wordpress.com/2018/02/15/data-model-in-redis/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No Joins, so, normally, denormalize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Query Specific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https://medium.com/@wishmithasmendis/from-rdbms-to-key-value-store-data-modeling-techniques-a2874906bc46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https://aws.amazon.com/nosql/key-value/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https://techannotation.wordpress.com/2018/02/15/data-model-in-redis/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https://www.amazon.com/Daron-Acemoglu/e/B001H6IPC6?ref=sr_ntt_srch_lnk_2&amp;qid=1578988865&amp;sr=1-2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https://www.amazon.com/Daron-Acemoglu/e/B001H6IPC6?ref=sr_ntt_srch_lnk_2&amp;qid=1578988865&amp;sr=1-2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ww.google.com/url?sa=i&amp;source=images&amp;cd=&amp;cad=rja&amp;uact=8&amp;ved=2ahUKEwj-yNbnw4LnAhWeIjQIHSaSAA8QjRx6BAgBEAQ&amp;url=https%3A%2F%2Fwww.theverge.com%2F2019%2F10%2F7%2F20903897%2Finstagram-dark-mode-apple-ios-13-iphone-setting-update&amp;psig=AOvVaw1JI0YVCdGdh_TLmAA5GG9W&amp;ust=1579071496748347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711b6b4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b711b6b4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-ACID transactions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-BASE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https://www.voltdb.com/blog/2015/10/22/disambiguating-acid-cap/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-Types of Data (unstructured vs structured data)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gle.com/url?sa=i&amp;source=images&amp;cd=&amp;ved=2ahUKEwjusaPI9oLnAhXTvZ4KHXu_AtAQjRx6BAgBEAQ&amp;url=https%3A%2F%2Fwww.researchgate.net%2Ffigure%2FThe-CAP-Theorem-Many-of-the-NOSQL-databases-have-loosened-up-the-requirements-on_fig5_324922396&amp;psig=AOvVaw3PtO9dKM2ILB0yoG6xB4Q2&amp;ust=1579085536135602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Here’s my history. Now lets start with a short history of why NoSQL sprung about - i.e. a short history of NoSQL so you can understand it in context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6" name="Google Shape;5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9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49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4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p40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" name="Google Shape;14;p40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5" name="Google Shape;15;p40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40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" name="Google Shape;17;p40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8" name="Google Shape;18;p40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40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" name="Google Shape;20;p4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21" name="Google Shape;21;p40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" name="Google Shape;2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1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" name="Google Shape;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44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47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" name="Google Shape;51;p47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UxKHOxHqorBvS4Qhp0fyitgeeWGQ1vz4/view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900" y="514575"/>
            <a:ext cx="4514200" cy="41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40" y="76200"/>
            <a:ext cx="4573150" cy="31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4625" y="1393850"/>
            <a:ext cx="4383176" cy="35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400" y="152400"/>
            <a:ext cx="753319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1223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/>
        </p:nvSpPr>
        <p:spPr>
          <a:xfrm>
            <a:off x="194850" y="1847550"/>
            <a:ext cx="87543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Document Databases</a:t>
            </a:r>
            <a:endParaRPr b="0" i="0" sz="6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5" y="428625"/>
            <a:ext cx="6191250" cy="428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4"/>
          <p:cNvCxnSpPr>
            <a:stCxn id="139" idx="0"/>
          </p:cNvCxnSpPr>
          <p:nvPr/>
        </p:nvCxnSpPr>
        <p:spPr>
          <a:xfrm flipH="1" rot="10800000">
            <a:off x="4815850" y="2854650"/>
            <a:ext cx="743700" cy="357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14"/>
          <p:cNvSpPr txBox="1"/>
          <p:nvPr/>
        </p:nvSpPr>
        <p:spPr>
          <a:xfrm>
            <a:off x="4246900" y="3211950"/>
            <a:ext cx="11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Document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7382300" y="1514750"/>
            <a:ext cx="457800" cy="2180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" name="Google Shape;141;p14"/>
          <p:cNvSpPr txBox="1"/>
          <p:nvPr/>
        </p:nvSpPr>
        <p:spPr>
          <a:xfrm>
            <a:off x="7840100" y="2371650"/>
            <a:ext cx="11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Collection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/>
        </p:nvSpPr>
        <p:spPr>
          <a:xfrm>
            <a:off x="194850" y="56275"/>
            <a:ext cx="87543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MongoDB Tips</a:t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50" y="1015075"/>
            <a:ext cx="3653276" cy="21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2675" y="1670000"/>
            <a:ext cx="2856850" cy="2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756400" y="1411925"/>
            <a:ext cx="72615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194850" y="3204275"/>
            <a:ext cx="22062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 1: </a:t>
            </a:r>
            <a:r>
              <a:rPr b="0"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Embed vs Reference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6069800" y="822800"/>
            <a:ext cx="2528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 2: </a:t>
            </a:r>
            <a:r>
              <a:rPr b="0" i="0" lang="en" sz="2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Array vs </a:t>
            </a:r>
            <a:r>
              <a:rPr lang="en" sz="2100">
                <a:latin typeface="Open Sans"/>
                <a:ea typeface="Open Sans"/>
                <a:cs typeface="Open Sans"/>
                <a:sym typeface="Open Sans"/>
              </a:rPr>
              <a:t>Nested document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1190125" y="4368175"/>
            <a:ext cx="69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pen Sans"/>
                <a:ea typeface="Open Sans"/>
                <a:cs typeface="Open Sans"/>
                <a:sym typeface="Open Sans"/>
              </a:rPr>
              <a:t>Embedding or referencing are different relationship patterns in MongoDB. Arrays or nested are embedding implementations 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/>
        </p:nvSpPr>
        <p:spPr>
          <a:xfrm>
            <a:off x="194850" y="1847550"/>
            <a:ext cx="87543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Graph Databases</a:t>
            </a:r>
            <a:endParaRPr b="0" i="0" sz="6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50" y="1215125"/>
            <a:ext cx="7865048" cy="285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574275" y="507000"/>
            <a:ext cx="763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Labels</a:t>
            </a: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 i.e. group/collection of similar nodes (e.g. Employee, Company, City)</a:t>
            </a:r>
            <a:endParaRPr i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457750" y="4371050"/>
            <a:ext cx="80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Relationship Types</a:t>
            </a: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 i.e. group/collection of relationships e.g. :LOCATED_IN, :HAS_CEO</a:t>
            </a:r>
            <a:endParaRPr i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/>
        </p:nvSpPr>
        <p:spPr>
          <a:xfrm>
            <a:off x="194850" y="56275"/>
            <a:ext cx="87543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Neo4j Tips</a:t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63" y="1888850"/>
            <a:ext cx="8689275" cy="31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568075" y="932875"/>
            <a:ext cx="8269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 1:</a:t>
            </a: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Rich Properties, </a:t>
            </a:r>
            <a:b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 2: </a:t>
            </a:r>
            <a:r>
              <a:rPr b="0" i="0" lang="en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Entity vs Relationships vs Property 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/>
        </p:nvSpPr>
        <p:spPr>
          <a:xfrm>
            <a:off x="194850" y="56275"/>
            <a:ext cx="87543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Neo4j Tips</a:t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1888" y="1015075"/>
            <a:ext cx="4280226" cy="381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ctrTitle"/>
          </p:nvPr>
        </p:nvSpPr>
        <p:spPr>
          <a:xfrm>
            <a:off x="783450" y="1730300"/>
            <a:ext cx="7577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NoSQL Database Architecture</a:t>
            </a:r>
            <a:br>
              <a:rPr lang="en"/>
            </a:br>
            <a:r>
              <a:rPr lang="en" sz="2400"/>
              <a:t>Intro to NoSQL Databases</a:t>
            </a:r>
            <a:endParaRPr sz="2400"/>
          </a:p>
        </p:txBody>
      </p:sp>
      <p:sp>
        <p:nvSpPr>
          <p:cNvPr id="72" name="Google Shape;72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NoSQL Databases (DSO-553)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194850" y="1847550"/>
            <a:ext cx="87543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Column Databases</a:t>
            </a:r>
            <a:endParaRPr b="0" i="0" sz="6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25" y="1066800"/>
            <a:ext cx="645795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1710300" y="340400"/>
            <a:ext cx="57234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Cycling Table</a:t>
            </a:r>
            <a:endParaRPr b="1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/>
        </p:nvSpPr>
        <p:spPr>
          <a:xfrm>
            <a:off x="194850" y="56275"/>
            <a:ext cx="87543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Cassandra Tips</a:t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650" y="3045775"/>
            <a:ext cx="5797500" cy="17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3721125" y="1437150"/>
            <a:ext cx="48282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97280" lvl="0" marL="109728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 2: </a:t>
            </a:r>
            <a:r>
              <a:rPr b="0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Query, New Table</a:t>
            </a:r>
            <a:br>
              <a:rPr b="0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097280" lvl="0" marL="109728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Query 1: Find restaurants near an airport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097280" lvl="0" marL="109728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Query 2: Around an airport find restaurants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194850" y="1437150"/>
            <a:ext cx="28308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97280" lvl="0" marL="109728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Tip 1:</a:t>
            </a:r>
            <a:endParaRPr b="1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097280" lvl="0" marL="1097280" marR="0" rtl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Joins or foreign keys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/>
        </p:nvSpPr>
        <p:spPr>
          <a:xfrm>
            <a:off x="194850" y="1847550"/>
            <a:ext cx="87543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Key-Value Databases</a:t>
            </a:r>
            <a:endParaRPr b="0" i="0" sz="6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63713"/>
            <a:ext cx="8839201" cy="4216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/>
        </p:nvSpPr>
        <p:spPr>
          <a:xfrm>
            <a:off x="194850" y="1733650"/>
            <a:ext cx="8754300" cy="3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1440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  <a:endParaRPr b="1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Deeply nested data and general purpose database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Column</a:t>
            </a:r>
            <a:endParaRPr b="1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Columns, not rows. Always, always highly tailored for queries.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Graph</a:t>
            </a:r>
            <a:endParaRPr b="1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Relationships, relationships and more relationships. All about relationships.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Key-Value</a:t>
            </a:r>
            <a:endParaRPr b="1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Fast, non-complex data access patterns and uses</a:t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91440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706000" y="75650"/>
            <a:ext cx="72615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NoSQL Family Recap</a:t>
            </a:r>
            <a:endParaRPr b="0" i="0" sz="4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/>
        </p:nvSpPr>
        <p:spPr>
          <a:xfrm>
            <a:off x="239875" y="2008950"/>
            <a:ext cx="87543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CASE STUDIES</a:t>
            </a:r>
            <a:endParaRPr b="0" i="0" sz="6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/>
        </p:nvSpPr>
        <p:spPr>
          <a:xfrm>
            <a:off x="1046950" y="534600"/>
            <a:ext cx="71280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Study 1: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Bookstore </a:t>
            </a:r>
            <a:br>
              <a:rPr b="0" i="0" lang="en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(e.g. Amazon)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19800"/>
            <a:ext cx="8839194" cy="43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19800"/>
            <a:ext cx="8839194" cy="430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/>
          <p:nvPr/>
        </p:nvSpPr>
        <p:spPr>
          <a:xfrm>
            <a:off x="2979875" y="621750"/>
            <a:ext cx="1922100" cy="652800"/>
          </a:xfrm>
          <a:prstGeom prst="wedgeEllipseCallout">
            <a:avLst>
              <a:gd fmla="val -57843" name="adj1"/>
              <a:gd fmla="val 61389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Book List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87075" y="3043375"/>
            <a:ext cx="1922100" cy="652800"/>
          </a:xfrm>
          <a:prstGeom prst="wedgeEllipseCallout">
            <a:avLst>
              <a:gd fmla="val 12369" name="adj1"/>
              <a:gd fmla="val 89338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Suggestions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3302875" y="3548750"/>
            <a:ext cx="3025500" cy="652800"/>
          </a:xfrm>
          <a:prstGeom prst="wedgeEllipseCallout">
            <a:avLst>
              <a:gd fmla="val -42127" name="adj1"/>
              <a:gd fmla="val -88503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Categories by Author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311700" y="2001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800">
                <a:solidFill>
                  <a:srgbClr val="FFFFFF"/>
                </a:solidFill>
              </a:rPr>
              <a:t>DSO 553 - Overview 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311700" y="1538225"/>
            <a:ext cx="84228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-"/>
            </a:pPr>
            <a:r>
              <a:rPr lang="en" sz="2400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Syllabus</a:t>
            </a:r>
            <a:r>
              <a:rPr lang="en" sz="3000">
                <a:solidFill>
                  <a:srgbClr val="FFFFFF"/>
                </a:solidFill>
              </a:rPr>
              <a:t> &amp; </a:t>
            </a:r>
            <a:r>
              <a:rPr b="0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Course Schedule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-"/>
            </a:pPr>
            <a:r>
              <a:rPr b="0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Objectives &amp; Gradin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-"/>
            </a:pPr>
            <a:r>
              <a:rPr b="0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/>
        </p:nvSpPr>
        <p:spPr>
          <a:xfrm>
            <a:off x="1597950" y="981450"/>
            <a:ext cx="59481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Suggestion of Authors - Graph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Book List - Document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Categories by Author - SQL, Cassandra, Document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/>
        </p:nvSpPr>
        <p:spPr>
          <a:xfrm>
            <a:off x="1046950" y="534600"/>
            <a:ext cx="71280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Study 2: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 Hotel Booking Application</a:t>
            </a: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(e.g. Expedia, Kayak, etc)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788" y="152400"/>
            <a:ext cx="69704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738" y="152400"/>
            <a:ext cx="732851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/>
        </p:nvSpPr>
        <p:spPr>
          <a:xfrm>
            <a:off x="1597950" y="835500"/>
            <a:ext cx="59481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Recommendation - Neo4j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Catalog - MongoDB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Transactional Data - SQL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sessions - Key-Value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/>
        </p:nvSpPr>
        <p:spPr>
          <a:xfrm>
            <a:off x="1046950" y="534600"/>
            <a:ext cx="7128000" cy="3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 Study 3: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Photo-Sharing Application</a:t>
            </a:r>
            <a:br>
              <a:rPr b="0" i="0" lang="en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(e.g. Instagram)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/>
        </p:nvSpPr>
        <p:spPr>
          <a:xfrm>
            <a:off x="1597950" y="1130100"/>
            <a:ext cx="5688600" cy="28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Home/layout (middle) - ?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Profile Page - ?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Messaging - ?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711b6b4d4_0_5"/>
          <p:cNvSpPr txBox="1"/>
          <p:nvPr/>
        </p:nvSpPr>
        <p:spPr>
          <a:xfrm>
            <a:off x="194850" y="56275"/>
            <a:ext cx="87543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Big Data and the Birth of NoSQL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gb711b6b4d4_0_5"/>
          <p:cNvSpPr txBox="1"/>
          <p:nvPr/>
        </p:nvSpPr>
        <p:spPr>
          <a:xfrm>
            <a:off x="97500" y="1479350"/>
            <a:ext cx="8949000" cy="3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1" lang="en" sz="2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“Every two days, we create as much information as we did from the dawn of civilization until 2003.” - </a:t>
            </a:r>
            <a:r>
              <a:rPr b="0" i="0" lang="en" sz="29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Eric Schmidt</a:t>
            </a:r>
            <a:endParaRPr b="0" i="0" sz="29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-3Vs of Big data: Volume, Velocity, Variety</a:t>
            </a:r>
            <a:b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-Structured, Semi-structured, Unstructured data</a:t>
            </a:r>
            <a:endParaRPr sz="2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/>
        </p:nvSpPr>
        <p:spPr>
          <a:xfrm>
            <a:off x="194850" y="56275"/>
            <a:ext cx="87543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Big Data - cont’d</a:t>
            </a:r>
            <a:endParaRPr b="0" i="0" sz="3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475" y="1037575"/>
            <a:ext cx="5783041" cy="38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311700" y="1239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Birth of NoSQL</a:t>
            </a:r>
            <a:endParaRPr/>
          </a:p>
        </p:txBody>
      </p:sp>
      <p:pic>
        <p:nvPicPr>
          <p:cNvPr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25" y="982750"/>
            <a:ext cx="8810826" cy="36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/>
        </p:nvSpPr>
        <p:spPr>
          <a:xfrm>
            <a:off x="194850" y="1418700"/>
            <a:ext cx="87543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NoSQL (non-relational) and SQL (relational) Systems </a:t>
            </a:r>
            <a:endParaRPr b="0" i="0" sz="6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/>
        </p:nvSpPr>
        <p:spPr>
          <a:xfrm>
            <a:off x="1408350" y="491700"/>
            <a:ext cx="6479700" cy="4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ACID vs BASE</a:t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Homogeneous data vs Heterogeneous</a:t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Schema vs Schema-less</a:t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Independence vs Access Patterns </a:t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/>
        </p:nvSpPr>
        <p:spPr>
          <a:xfrm>
            <a:off x="194850" y="1337850"/>
            <a:ext cx="8754300" cy="24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is CAP theorem? And how does it apply?</a:t>
            </a:r>
            <a:endParaRPr b="0" i="0" sz="4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